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„Zitat hier eingeben.“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linical Reasoning"/>
          <p:cNvSpPr txBox="1"/>
          <p:nvPr>
            <p:ph type="ctrTitle"/>
          </p:nvPr>
        </p:nvSpPr>
        <p:spPr>
          <a:xfrm>
            <a:off x="1270000" y="925909"/>
            <a:ext cx="10464800" cy="1448991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88900" dist="63500" dir="2940000">
                    <a:schemeClr val="accent1">
                      <a:hueOff val="114395"/>
                      <a:lumOff val="-24975"/>
                      <a:alpha val="60000"/>
                    </a:schemeClr>
                  </a:outerShdw>
                </a:effectLst>
              </a:defRPr>
            </a:lvl1pPr>
          </a:lstStyle>
          <a:p>
            <a:pPr/>
            <a:r>
              <a:t>Clinical Reasoning</a:t>
            </a:r>
          </a:p>
        </p:txBody>
      </p:sp>
      <p:sp>
        <p:nvSpPr>
          <p:cNvPr id="120" name="Ulla Bertinchamp, IPNFA® Advanced Instructor…"/>
          <p:cNvSpPr txBox="1"/>
          <p:nvPr>
            <p:ph type="subTitle" sz="quarter" idx="1"/>
          </p:nvPr>
        </p:nvSpPr>
        <p:spPr>
          <a:xfrm>
            <a:off x="1270000" y="8534400"/>
            <a:ext cx="10464800" cy="1130300"/>
          </a:xfrm>
          <a:prstGeom prst="rect">
            <a:avLst/>
          </a:prstGeom>
        </p:spPr>
        <p:txBody>
          <a:bodyPr/>
          <a:lstStyle/>
          <a:p>
            <a:pPr defTabSz="356362">
              <a:defRPr sz="2257"/>
            </a:pPr>
            <a:r>
              <a:t>Ulla Bertinchamp, IPNFA</a:t>
            </a:r>
            <a:r>
              <a:rPr baseline="31999"/>
              <a:t>®</a:t>
            </a:r>
            <a:r>
              <a:t> Advanced Instructor</a:t>
            </a:r>
          </a:p>
          <a:p>
            <a:pPr defTabSz="356362">
              <a:defRPr sz="2257"/>
            </a:pPr>
            <a:r>
              <a:t>Frits Westerholt, IPNFA</a:t>
            </a:r>
            <a:r>
              <a:rPr baseline="31999"/>
              <a:t>®</a:t>
            </a:r>
            <a:r>
              <a:t> Senior Instructor</a:t>
            </a:r>
          </a:p>
        </p:txBody>
      </p:sp>
      <p:pic>
        <p:nvPicPr>
          <p:cNvPr id="121" name="Bild" descr="Bild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409" y="2411185"/>
            <a:ext cx="1955941" cy="4945510"/>
          </a:xfrm>
          <a:prstGeom prst="rect">
            <a:avLst/>
          </a:prstGeom>
        </p:spPr>
      </p:pic>
      <p:pic>
        <p:nvPicPr>
          <p:cNvPr id="122" name="Bild" descr="Bild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1728" y="2530223"/>
            <a:ext cx="3171229" cy="4650464"/>
          </a:xfrm>
          <a:prstGeom prst="rect">
            <a:avLst/>
          </a:prstGeom>
        </p:spPr>
      </p:pic>
      <p:pic>
        <p:nvPicPr>
          <p:cNvPr id="123" name="Bild" descr="Bild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3588" y="3376522"/>
            <a:ext cx="2325429" cy="5335679"/>
          </a:xfrm>
          <a:prstGeom prst="rect">
            <a:avLst/>
          </a:prstGeom>
        </p:spPr>
      </p:pic>
      <p:pic>
        <p:nvPicPr>
          <p:cNvPr id="124" name="Bild" descr="Bild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25120" y="3634781"/>
            <a:ext cx="2422138" cy="4921714"/>
          </a:xfrm>
          <a:prstGeom prst="rect">
            <a:avLst/>
          </a:prstGeom>
        </p:spPr>
      </p:pic>
      <p:pic>
        <p:nvPicPr>
          <p:cNvPr id="125" name="Bild" descr="Bild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04035" y="2530223"/>
            <a:ext cx="2705966" cy="3962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Bildschirmfoto 2019-10-25 um 17.39.26.png" descr="Bildschirmfoto 2019-10-25 um 17.39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0" y="692150"/>
            <a:ext cx="6527800" cy="836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2525.jpg" descr="IMG_2525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7624" y="-155079"/>
            <a:ext cx="2278433" cy="4361386"/>
          </a:xfrm>
          <a:prstGeom prst="rect">
            <a:avLst/>
          </a:prstGeom>
        </p:spPr>
      </p:pic>
      <p:sp>
        <p:nvSpPr>
          <p:cNvPr id="130" name="Clinical Reasoning"/>
          <p:cNvSpPr txBox="1"/>
          <p:nvPr>
            <p:ph type="ctrTitle"/>
          </p:nvPr>
        </p:nvSpPr>
        <p:spPr>
          <a:xfrm>
            <a:off x="-1" y="0"/>
            <a:ext cx="2465091" cy="433140"/>
          </a:xfrm>
          <a:prstGeom prst="rect">
            <a:avLst/>
          </a:prstGeom>
        </p:spPr>
        <p:txBody>
          <a:bodyPr/>
          <a:lstStyle>
            <a:lvl1pPr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Clinical Reasoning</a:t>
            </a:r>
          </a:p>
        </p:txBody>
      </p:sp>
      <p:sp>
        <p:nvSpPr>
          <p:cNvPr id="131" name="ZoneTexte 5"/>
          <p:cNvSpPr txBox="1"/>
          <p:nvPr/>
        </p:nvSpPr>
        <p:spPr>
          <a:xfrm>
            <a:off x="612464" y="1096611"/>
            <a:ext cx="5368694" cy="942577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Normal Participation </a:t>
            </a:r>
          </a:p>
          <a:p>
            <a:pPr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and Activities</a:t>
            </a:r>
          </a:p>
        </p:txBody>
      </p:sp>
      <p:cxnSp>
        <p:nvCxnSpPr>
          <p:cNvPr id="132" name="Connecteur droit avec flèche 27"/>
          <p:cNvCxnSpPr>
            <a:stCxn id="131" idx="0"/>
            <a:endCxn id="133" idx="0"/>
          </p:cNvCxnSpPr>
          <p:nvPr/>
        </p:nvCxnSpPr>
        <p:spPr>
          <a:xfrm>
            <a:off x="3296810" y="1567899"/>
            <a:ext cx="1" cy="6153702"/>
          </a:xfrm>
          <a:prstGeom prst="straightConnector1">
            <a:avLst/>
          </a:prstGeom>
          <a:ln w="101600">
            <a:solidFill>
              <a:srgbClr val="00206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sp>
        <p:nvSpPr>
          <p:cNvPr id="133" name="ZoneTexte 109"/>
          <p:cNvSpPr txBox="1"/>
          <p:nvPr/>
        </p:nvSpPr>
        <p:spPr>
          <a:xfrm>
            <a:off x="617227" y="6597849"/>
            <a:ext cx="5359168" cy="2247502"/>
          </a:xfrm>
          <a:prstGeom prst="rect">
            <a:avLst/>
          </a:prstGeom>
          <a:solidFill>
            <a:srgbClr val="E46C0A"/>
          </a:solidFill>
          <a:ln>
            <a:solidFill>
              <a:srgbClr val="BE4B48"/>
            </a:solidFill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Patient complaint </a:t>
            </a:r>
            <a:endParaRPr>
              <a:solidFill>
                <a:srgbClr val="FFFFFF"/>
              </a:solidFill>
            </a:endParaRPr>
          </a:p>
          <a:p>
            <a:pPr marL="100263" indent="-100263" algn="l" defTabSz="457200">
              <a:buSzPct val="10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Activity- and Participation Level</a:t>
            </a:r>
          </a:p>
          <a:p>
            <a:pPr marL="100263" indent="-100263" algn="l" defTabSz="457200">
              <a:buSzPct val="10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Body Structure- and Function level</a:t>
            </a:r>
          </a:p>
        </p:txBody>
      </p:sp>
      <p:grpSp>
        <p:nvGrpSpPr>
          <p:cNvPr id="136" name="Gruppieren"/>
          <p:cNvGrpSpPr/>
          <p:nvPr/>
        </p:nvGrpSpPr>
        <p:grpSpPr>
          <a:xfrm>
            <a:off x="3296810" y="4405512"/>
            <a:ext cx="5202576" cy="510776"/>
            <a:chOff x="0" y="0"/>
            <a:chExt cx="5202575" cy="510775"/>
          </a:xfrm>
        </p:grpSpPr>
        <p:sp>
          <p:nvSpPr>
            <p:cNvPr id="134" name="ZoneTexte 22"/>
            <p:cNvSpPr txBox="1"/>
            <p:nvPr/>
          </p:nvSpPr>
          <p:spPr>
            <a:xfrm>
              <a:off x="1007946" y="0"/>
              <a:ext cx="4194630" cy="510776"/>
            </a:xfrm>
            <a:prstGeom prst="rect">
              <a:avLst/>
            </a:prstGeom>
            <a:solidFill>
              <a:srgbClr val="E0A8A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59003" dir="4200000">
                <a:srgbClr val="000000">
                  <a:alpha val="59772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b="0" sz="3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Accident / Disease</a:t>
              </a:r>
            </a:p>
          </p:txBody>
        </p:sp>
        <p:sp>
          <p:nvSpPr>
            <p:cNvPr id="135" name="Connecteur droit avec flèche 100"/>
            <p:cNvSpPr/>
            <p:nvPr/>
          </p:nvSpPr>
          <p:spPr>
            <a:xfrm flipH="1" flipV="1">
              <a:off x="0" y="255387"/>
              <a:ext cx="1007947" cy="1"/>
            </a:xfrm>
            <a:prstGeom prst="line">
              <a:avLst/>
            </a:prstGeom>
            <a:noFill/>
            <a:ln w="76200" cap="flat">
              <a:solidFill>
                <a:srgbClr val="3F6797">
                  <a:alpha val="79547"/>
                </a:srgbClr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137" name="Grabender Mann.jpg" descr="Grabender Mann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6368" y="595580"/>
            <a:ext cx="4838432" cy="2860068"/>
          </a:xfrm>
          <a:prstGeom prst="rect">
            <a:avLst/>
          </a:prstGeom>
        </p:spPr>
      </p:pic>
      <p:pic>
        <p:nvPicPr>
          <p:cNvPr id="138" name="images.jpg" descr="images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3967" y="4876800"/>
            <a:ext cx="4083591" cy="3840265"/>
          </a:xfrm>
          <a:prstGeom prst="rect">
            <a:avLst/>
          </a:prstGeom>
        </p:spPr>
      </p:pic>
      <p:sp>
        <p:nvSpPr>
          <p:cNvPr id="139" name="ZoneTexte 13"/>
          <p:cNvSpPr txBox="1"/>
          <p:nvPr/>
        </p:nvSpPr>
        <p:spPr>
          <a:xfrm>
            <a:off x="7015621" y="8418312"/>
            <a:ext cx="5180284" cy="942577"/>
          </a:xfrm>
          <a:prstGeom prst="rect">
            <a:avLst/>
          </a:prstGeom>
          <a:solidFill>
            <a:srgbClr val="CDDDAC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Consideration of the therapist: what is the problem?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  <p:bldP build="whole" bldLvl="1" animBg="1" rev="0" advAuto="0" spid="136" grpId="4"/>
      <p:bldP build="whole" bldLvl="1" animBg="1" rev="0" advAuto="0" spid="133" grpId="5"/>
      <p:bldP build="whole" bldLvl="1" animBg="1" rev="0" advAuto="0" spid="137" grpId="2"/>
      <p:bldP build="whole" bldLvl="1" animBg="1" rev="0" advAuto="0" spid="132" grpId="3"/>
      <p:bldP build="whole" bldLvl="1" animBg="1" rev="0" advAuto="0" spid="138" grpId="6"/>
      <p:bldP build="whole" bldLvl="1" animBg="1" rev="0" advAuto="0" spid="139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onnecteur droit avec flèche 49"/>
          <p:cNvSpPr/>
          <p:nvPr/>
        </p:nvSpPr>
        <p:spPr>
          <a:xfrm flipH="1">
            <a:off x="6502399" y="7280427"/>
            <a:ext cx="2590143" cy="881353"/>
          </a:xfrm>
          <a:prstGeom prst="line">
            <a:avLst/>
          </a:prstGeom>
          <a:ln w="101600">
            <a:solidFill>
              <a:srgbClr val="00206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Measurable / Reproductable"/>
          <p:cNvSpPr/>
          <p:nvPr/>
        </p:nvSpPr>
        <p:spPr>
          <a:xfrm>
            <a:off x="178796" y="3060004"/>
            <a:ext cx="5899604" cy="452754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Measurable / Reproductable</a:t>
            </a:r>
          </a:p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3" name="Clinical Reasoning"/>
          <p:cNvSpPr txBox="1"/>
          <p:nvPr>
            <p:ph type="ctrTitle"/>
          </p:nvPr>
        </p:nvSpPr>
        <p:spPr>
          <a:xfrm>
            <a:off x="-1" y="0"/>
            <a:ext cx="2465091" cy="433140"/>
          </a:xfrm>
          <a:prstGeom prst="rect">
            <a:avLst/>
          </a:prstGeom>
        </p:spPr>
        <p:txBody>
          <a:bodyPr/>
          <a:lstStyle>
            <a:lvl1pPr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Clinical Reasoning</a:t>
            </a:r>
          </a:p>
        </p:txBody>
      </p:sp>
      <p:sp>
        <p:nvSpPr>
          <p:cNvPr id="144" name="ZoneTexte 13"/>
          <p:cNvSpPr txBox="1"/>
          <p:nvPr/>
        </p:nvSpPr>
        <p:spPr>
          <a:xfrm>
            <a:off x="6502400" y="1098871"/>
            <a:ext cx="5180284" cy="942577"/>
          </a:xfrm>
          <a:prstGeom prst="rect">
            <a:avLst/>
          </a:prstGeom>
          <a:solidFill>
            <a:srgbClr val="CDDDAC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Consideration of the therapist: what is the problem?</a:t>
            </a:r>
          </a:p>
        </p:txBody>
      </p:sp>
      <p:sp>
        <p:nvSpPr>
          <p:cNvPr id="145" name="ZoneTexte 12"/>
          <p:cNvSpPr txBox="1"/>
          <p:nvPr/>
        </p:nvSpPr>
        <p:spPr>
          <a:xfrm>
            <a:off x="6502399" y="3289300"/>
            <a:ext cx="5180285" cy="510776"/>
          </a:xfrm>
          <a:prstGeom prst="rect">
            <a:avLst/>
          </a:prstGeom>
          <a:solidFill>
            <a:srgbClr val="CDDDAC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Analyse Activity</a:t>
            </a:r>
          </a:p>
        </p:txBody>
      </p:sp>
      <p:sp>
        <p:nvSpPr>
          <p:cNvPr id="146" name="ZoneTexte 11"/>
          <p:cNvSpPr txBox="1"/>
          <p:nvPr/>
        </p:nvSpPr>
        <p:spPr>
          <a:xfrm>
            <a:off x="6502399" y="5906051"/>
            <a:ext cx="5180285" cy="1374377"/>
          </a:xfrm>
          <a:prstGeom prst="rect">
            <a:avLst/>
          </a:prstGeom>
          <a:solidFill>
            <a:srgbClr val="CDDDAC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Hypothesis: </a:t>
            </a:r>
          </a:p>
          <a:p>
            <a:pPr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Which Body Structures and Functions are affected?</a:t>
            </a:r>
          </a:p>
        </p:txBody>
      </p:sp>
      <p:sp>
        <p:nvSpPr>
          <p:cNvPr id="147" name="ZoneTexte 8"/>
          <p:cNvSpPr txBox="1"/>
          <p:nvPr/>
        </p:nvSpPr>
        <p:spPr>
          <a:xfrm>
            <a:off x="3912258" y="8235794"/>
            <a:ext cx="5180284" cy="942577"/>
          </a:xfrm>
          <a:prstGeom prst="rect">
            <a:avLst/>
          </a:prstGeom>
          <a:solidFill>
            <a:srgbClr val="A5D6E3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Therapeutic Diagnosis and Treatment Hypothesis</a:t>
            </a:r>
          </a:p>
        </p:txBody>
      </p:sp>
      <p:sp>
        <p:nvSpPr>
          <p:cNvPr id="148" name="ZoneTexte 9"/>
          <p:cNvSpPr txBox="1"/>
          <p:nvPr/>
        </p:nvSpPr>
        <p:spPr>
          <a:xfrm>
            <a:off x="334847" y="3289300"/>
            <a:ext cx="5587502" cy="510776"/>
          </a:xfrm>
          <a:prstGeom prst="rect">
            <a:avLst/>
          </a:prstGeom>
          <a:solidFill>
            <a:srgbClr val="FCD5B5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Test for Activity Limitation</a:t>
            </a:r>
          </a:p>
        </p:txBody>
      </p:sp>
      <p:sp>
        <p:nvSpPr>
          <p:cNvPr id="149" name="ZoneTexte 10"/>
          <p:cNvSpPr txBox="1"/>
          <p:nvPr/>
        </p:nvSpPr>
        <p:spPr>
          <a:xfrm>
            <a:off x="334847" y="5906051"/>
            <a:ext cx="5587502" cy="1374377"/>
          </a:xfrm>
          <a:prstGeom prst="rect">
            <a:avLst/>
          </a:prstGeom>
          <a:solidFill>
            <a:srgbClr val="FCD5B5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Test for </a:t>
            </a:r>
          </a:p>
          <a:p>
            <a:pPr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Body Structure and Function Impairment</a:t>
            </a:r>
          </a:p>
        </p:txBody>
      </p:sp>
      <p:sp>
        <p:nvSpPr>
          <p:cNvPr id="150" name="Connecteur droit avec flèche 49"/>
          <p:cNvSpPr/>
          <p:nvPr/>
        </p:nvSpPr>
        <p:spPr>
          <a:xfrm>
            <a:off x="9092542" y="2088585"/>
            <a:ext cx="1" cy="1149915"/>
          </a:xfrm>
          <a:prstGeom prst="line">
            <a:avLst/>
          </a:prstGeom>
          <a:ln w="101600">
            <a:solidFill>
              <a:srgbClr val="00206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Connecteur droit avec flèche 49"/>
          <p:cNvSpPr/>
          <p:nvPr/>
        </p:nvSpPr>
        <p:spPr>
          <a:xfrm>
            <a:off x="9092541" y="3971918"/>
            <a:ext cx="1" cy="1883334"/>
          </a:xfrm>
          <a:prstGeom prst="line">
            <a:avLst/>
          </a:prstGeom>
          <a:ln w="101600">
            <a:solidFill>
              <a:srgbClr val="00206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Connecteur droit avec flèche 49"/>
          <p:cNvSpPr/>
          <p:nvPr/>
        </p:nvSpPr>
        <p:spPr>
          <a:xfrm flipH="1">
            <a:off x="5922348" y="3545689"/>
            <a:ext cx="580052" cy="1"/>
          </a:xfrm>
          <a:prstGeom prst="line">
            <a:avLst/>
          </a:prstGeom>
          <a:ln w="101600">
            <a:solidFill>
              <a:srgbClr val="447296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Connecteur droit avec flèche 49"/>
          <p:cNvSpPr/>
          <p:nvPr/>
        </p:nvSpPr>
        <p:spPr>
          <a:xfrm flipH="1">
            <a:off x="5922348" y="6593239"/>
            <a:ext cx="580052" cy="1"/>
          </a:xfrm>
          <a:prstGeom prst="line">
            <a:avLst/>
          </a:prstGeom>
          <a:ln w="101600">
            <a:solidFill>
              <a:srgbClr val="46769C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5"/>
      <p:bldP build="whole" bldLvl="1" animBg="1" rev="0" advAuto="0" spid="152" grpId="3"/>
      <p:bldP build="whole" bldLvl="1" animBg="1" rev="0" advAuto="0" spid="145" grpId="2"/>
      <p:bldP build="whole" bldLvl="1" animBg="1" rev="0" advAuto="0" spid="141" grpId="10"/>
      <p:bldP build="whole" bldLvl="1" animBg="1" rev="0" advAuto="0" spid="149" grpId="8"/>
      <p:bldP build="whole" bldLvl="1" animBg="1" rev="0" advAuto="0" spid="147" grpId="11"/>
      <p:bldP build="whole" bldLvl="1" animBg="1" rev="0" advAuto="0" spid="150" grpId="1"/>
      <p:bldP build="whole" bldLvl="1" animBg="1" rev="0" advAuto="0" spid="146" grpId="6"/>
      <p:bldP build="whole" bldLvl="1" animBg="1" rev="0" advAuto="0" spid="148" grpId="4"/>
      <p:bldP build="whole" bldLvl="1" animBg="1" rev="0" advAuto="0" spid="153" grpId="7"/>
      <p:bldP build="whole" bldLvl="1" animBg="1" rev="0" advAuto="0" spid="142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linical Reasoning"/>
          <p:cNvSpPr txBox="1"/>
          <p:nvPr>
            <p:ph type="ctrTitle"/>
          </p:nvPr>
        </p:nvSpPr>
        <p:spPr>
          <a:xfrm>
            <a:off x="-1" y="0"/>
            <a:ext cx="2465091" cy="433140"/>
          </a:xfrm>
          <a:prstGeom prst="rect">
            <a:avLst/>
          </a:prstGeom>
        </p:spPr>
        <p:txBody>
          <a:bodyPr/>
          <a:lstStyle>
            <a:lvl1pPr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Clinical Reasoning</a:t>
            </a:r>
          </a:p>
        </p:txBody>
      </p:sp>
      <p:sp>
        <p:nvSpPr>
          <p:cNvPr id="156" name="ZoneTexte 8"/>
          <p:cNvSpPr txBox="1"/>
          <p:nvPr/>
        </p:nvSpPr>
        <p:spPr>
          <a:xfrm>
            <a:off x="3912258" y="433139"/>
            <a:ext cx="5180284" cy="942577"/>
          </a:xfrm>
          <a:prstGeom prst="rect">
            <a:avLst/>
          </a:prstGeom>
          <a:solidFill>
            <a:srgbClr val="A5D6E3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Therapeutic Diagnosis and Treatment Hypothesis</a:t>
            </a:r>
          </a:p>
        </p:txBody>
      </p:sp>
      <p:sp>
        <p:nvSpPr>
          <p:cNvPr id="157" name="ZoneTexte 16"/>
          <p:cNvSpPr txBox="1"/>
          <p:nvPr/>
        </p:nvSpPr>
        <p:spPr>
          <a:xfrm>
            <a:off x="6186899" y="7607213"/>
            <a:ext cx="4574953" cy="510776"/>
          </a:xfrm>
          <a:prstGeom prst="rect">
            <a:avLst/>
          </a:prstGeom>
          <a:solidFill>
            <a:srgbClr val="A5D6E3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Treatment</a:t>
            </a:r>
          </a:p>
        </p:txBody>
      </p:sp>
      <p:sp>
        <p:nvSpPr>
          <p:cNvPr id="158" name="ZoneTexte 17"/>
          <p:cNvSpPr txBox="1"/>
          <p:nvPr/>
        </p:nvSpPr>
        <p:spPr>
          <a:xfrm>
            <a:off x="6186899" y="6252768"/>
            <a:ext cx="4574953" cy="510776"/>
          </a:xfrm>
          <a:prstGeom prst="rect">
            <a:avLst/>
          </a:prstGeom>
          <a:solidFill>
            <a:srgbClr val="A5D6E3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Treatment Plan</a:t>
            </a:r>
          </a:p>
        </p:txBody>
      </p:sp>
      <p:sp>
        <p:nvSpPr>
          <p:cNvPr id="159" name="ZoneTexte 25"/>
          <p:cNvSpPr txBox="1"/>
          <p:nvPr/>
        </p:nvSpPr>
        <p:spPr>
          <a:xfrm>
            <a:off x="1007863" y="1786823"/>
            <a:ext cx="10989075" cy="3101577"/>
          </a:xfrm>
          <a:prstGeom prst="rect">
            <a:avLst/>
          </a:prstGeom>
          <a:solidFill>
            <a:srgbClr val="A5D6E3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Goal setting of the treatment: short term and long term goals</a:t>
            </a:r>
          </a:p>
          <a:p>
            <a:pPr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/>
              <a:t>S</a:t>
            </a:r>
            <a:r>
              <a:t>: Spezific</a:t>
            </a:r>
          </a:p>
          <a:p>
            <a:pPr algn="l"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/>
              <a:t>M</a:t>
            </a:r>
            <a:r>
              <a:t>: Measurable</a:t>
            </a:r>
          </a:p>
          <a:p>
            <a:pPr algn="l"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/>
              <a:t>A</a:t>
            </a:r>
            <a:r>
              <a:t>: Achievable</a:t>
            </a:r>
          </a:p>
          <a:p>
            <a:pPr algn="l"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/>
              <a:t>R</a:t>
            </a:r>
            <a:r>
              <a:t>: Relevant</a:t>
            </a:r>
          </a:p>
          <a:p>
            <a:pPr algn="l"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/>
              <a:t>T</a:t>
            </a:r>
            <a:r>
              <a:t>: Time related</a:t>
            </a:r>
          </a:p>
        </p:txBody>
      </p:sp>
      <p:sp>
        <p:nvSpPr>
          <p:cNvPr id="160" name="Connecteur droit avec flèche 49"/>
          <p:cNvSpPr/>
          <p:nvPr/>
        </p:nvSpPr>
        <p:spPr>
          <a:xfrm>
            <a:off x="8474375" y="6811810"/>
            <a:ext cx="1" cy="747137"/>
          </a:xfrm>
          <a:prstGeom prst="line">
            <a:avLst/>
          </a:prstGeom>
          <a:ln w="101600">
            <a:solidFill>
              <a:srgbClr val="00206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Connecteur droit avec flèche 49"/>
          <p:cNvSpPr/>
          <p:nvPr/>
        </p:nvSpPr>
        <p:spPr>
          <a:xfrm flipH="1">
            <a:off x="5562975" y="6508156"/>
            <a:ext cx="623925" cy="1"/>
          </a:xfrm>
          <a:prstGeom prst="line">
            <a:avLst/>
          </a:prstGeom>
          <a:ln w="101600">
            <a:solidFill>
              <a:srgbClr val="437094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4" name="Gruppieren"/>
          <p:cNvGrpSpPr/>
          <p:nvPr/>
        </p:nvGrpSpPr>
        <p:grpSpPr>
          <a:xfrm>
            <a:off x="219017" y="5605068"/>
            <a:ext cx="5343958" cy="1806176"/>
            <a:chOff x="0" y="0"/>
            <a:chExt cx="5343956" cy="1806175"/>
          </a:xfrm>
        </p:grpSpPr>
        <p:sp>
          <p:nvSpPr>
            <p:cNvPr id="162" name="ZoneTexte 23"/>
            <p:cNvSpPr txBox="1"/>
            <p:nvPr/>
          </p:nvSpPr>
          <p:spPr>
            <a:xfrm>
              <a:off x="0" y="0"/>
              <a:ext cx="5334349" cy="1806176"/>
            </a:xfrm>
            <a:prstGeom prst="rect">
              <a:avLst/>
            </a:prstGeom>
            <a:solidFill>
              <a:srgbClr val="8EB4E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59003" dir="4200000">
                <a:srgbClr val="000000">
                  <a:alpha val="59772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 defTabSz="457200">
                <a:buSzPct val="100000"/>
                <a:buFont typeface="Arial"/>
                <a:buChar char="•"/>
                <a:defRPr b="0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 Philosophy</a:t>
              </a:r>
            </a:p>
            <a:p>
              <a:pPr algn="l" defTabSz="457200">
                <a:buSzPct val="100000"/>
                <a:buFont typeface="Arial"/>
                <a:buChar char="•"/>
                <a:defRPr b="0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 Basic Principles</a:t>
              </a:r>
            </a:p>
            <a:p>
              <a:pPr algn="l" defTabSz="457200">
                <a:buSzPct val="100000"/>
                <a:buFont typeface="Arial"/>
                <a:buChar char="•"/>
                <a:defRPr b="0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 Techniques</a:t>
              </a:r>
            </a:p>
            <a:p>
              <a:pPr algn="l" defTabSz="457200">
                <a:buSzPct val="100000"/>
                <a:buFont typeface="Arial"/>
                <a:buChar char="•"/>
                <a:defRPr b="0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 Sources for Reinforcement</a:t>
              </a:r>
            </a:p>
          </p:txBody>
        </p:sp>
        <p:sp>
          <p:nvSpPr>
            <p:cNvPr id="163" name="PNF"/>
            <p:cNvSpPr txBox="1"/>
            <p:nvPr/>
          </p:nvSpPr>
          <p:spPr>
            <a:xfrm rot="960000">
              <a:off x="4249728" y="142464"/>
              <a:ext cx="1028701" cy="620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PNF</a:t>
              </a:r>
            </a:p>
          </p:txBody>
        </p:sp>
      </p:grpSp>
      <p:sp>
        <p:nvSpPr>
          <p:cNvPr id="165" name="Connecteur droit avec flèche 49"/>
          <p:cNvSpPr/>
          <p:nvPr/>
        </p:nvSpPr>
        <p:spPr>
          <a:xfrm>
            <a:off x="8474374" y="4888398"/>
            <a:ext cx="1" cy="1364371"/>
          </a:xfrm>
          <a:prstGeom prst="line">
            <a:avLst/>
          </a:prstGeom>
          <a:ln w="101600">
            <a:solidFill>
              <a:srgbClr val="00206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Verbindungslinie"/>
          <p:cNvSpPr/>
          <p:nvPr/>
        </p:nvSpPr>
        <p:spPr>
          <a:xfrm>
            <a:off x="2596993" y="7411246"/>
            <a:ext cx="3589902" cy="527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89" fill="norm" stroke="1" extrusionOk="0">
                <a:moveTo>
                  <a:pt x="0" y="0"/>
                </a:moveTo>
                <a:cubicBezTo>
                  <a:pt x="2184" y="14580"/>
                  <a:pt x="9384" y="21600"/>
                  <a:pt x="21600" y="21060"/>
                </a:cubicBezTo>
              </a:path>
            </a:pathLst>
          </a:custGeom>
          <a:ln w="101600">
            <a:solidFill>
              <a:srgbClr val="426F92"/>
            </a:solidFill>
            <a:miter lim="400000"/>
            <a:tailEnd type="arrow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57" grpId="8"/>
      <p:bldP build="whole" bldLvl="1" animBg="1" rev="0" advAuto="0" spid="167" grpId="6"/>
      <p:bldP build="whole" bldLvl="1" animBg="1" rev="0" advAuto="0" spid="160" grpId="7"/>
      <p:bldP build="whole" bldLvl="1" animBg="1" rev="0" advAuto="0" spid="165" grpId="2"/>
      <p:bldP build="whole" bldLvl="1" animBg="1" rev="0" advAuto="0" spid="161" grpId="4"/>
      <p:bldP build="whole" bldLvl="1" animBg="1" rev="0" advAuto="0" spid="164" grpId="5"/>
      <p:bldP build="whole" bldLvl="1" animBg="1" rev="0" advAuto="0" spid="15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ZoneTexte 16"/>
          <p:cNvSpPr txBox="1"/>
          <p:nvPr/>
        </p:nvSpPr>
        <p:spPr>
          <a:xfrm>
            <a:off x="1232544" y="4621412"/>
            <a:ext cx="4574954" cy="510776"/>
          </a:xfrm>
          <a:prstGeom prst="rect">
            <a:avLst/>
          </a:prstGeom>
          <a:solidFill>
            <a:srgbClr val="A5D6E3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Treatment</a:t>
            </a:r>
          </a:p>
        </p:txBody>
      </p:sp>
      <p:sp>
        <p:nvSpPr>
          <p:cNvPr id="170" name="ZoneTexte 7"/>
          <p:cNvSpPr txBox="1"/>
          <p:nvPr/>
        </p:nvSpPr>
        <p:spPr>
          <a:xfrm>
            <a:off x="7322831" y="6212769"/>
            <a:ext cx="4158801" cy="942577"/>
          </a:xfrm>
          <a:prstGeom prst="rect">
            <a:avLst/>
          </a:prstGeom>
          <a:solidFill>
            <a:srgbClr val="C3D69B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Hypothese not confirmed</a:t>
            </a:r>
          </a:p>
        </p:txBody>
      </p:sp>
      <p:sp>
        <p:nvSpPr>
          <p:cNvPr id="171" name="ZoneTexte 15"/>
          <p:cNvSpPr txBox="1"/>
          <p:nvPr/>
        </p:nvSpPr>
        <p:spPr>
          <a:xfrm>
            <a:off x="1232544" y="7525735"/>
            <a:ext cx="4574954" cy="510777"/>
          </a:xfrm>
          <a:prstGeom prst="rect">
            <a:avLst/>
          </a:prstGeom>
          <a:solidFill>
            <a:srgbClr val="FCD5B5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Re-Assessment</a:t>
            </a:r>
          </a:p>
        </p:txBody>
      </p:sp>
      <p:cxnSp>
        <p:nvCxnSpPr>
          <p:cNvPr id="172" name="Verbindungslinie"/>
          <p:cNvCxnSpPr>
            <a:stCxn id="170" idx="0"/>
            <a:endCxn id="174" idx="0"/>
          </p:cNvCxnSpPr>
          <p:nvPr/>
        </p:nvCxnSpPr>
        <p:spPr>
          <a:xfrm flipH="1" flipV="1">
            <a:off x="9402231" y="1488566"/>
            <a:ext cx="1" cy="5195492"/>
          </a:xfrm>
          <a:prstGeom prst="straightConnector1">
            <a:avLst/>
          </a:prstGeom>
          <a:ln w="101600" cap="rnd">
            <a:solidFill>
              <a:srgbClr val="47779D"/>
            </a:solidFill>
            <a:miter lim="400000"/>
            <a:tailEnd type="arrow"/>
          </a:ln>
        </p:spPr>
      </p:cxnSp>
      <p:sp>
        <p:nvSpPr>
          <p:cNvPr id="173" name="ZoneTexte 24"/>
          <p:cNvSpPr txBox="1"/>
          <p:nvPr/>
        </p:nvSpPr>
        <p:spPr>
          <a:xfrm>
            <a:off x="7322831" y="8465142"/>
            <a:ext cx="4158801" cy="942577"/>
          </a:xfrm>
          <a:prstGeom prst="rect">
            <a:avLst/>
          </a:prstGeom>
          <a:solidFill>
            <a:srgbClr val="C3D69B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Hypothese confirmed:</a:t>
            </a:r>
          </a:p>
          <a:p>
            <a:pPr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Go on with treatment</a:t>
            </a:r>
          </a:p>
        </p:txBody>
      </p:sp>
      <p:sp>
        <p:nvSpPr>
          <p:cNvPr id="174" name="ZoneTexte 13"/>
          <p:cNvSpPr txBox="1"/>
          <p:nvPr/>
        </p:nvSpPr>
        <p:spPr>
          <a:xfrm>
            <a:off x="6812089" y="1017278"/>
            <a:ext cx="5180285" cy="942577"/>
          </a:xfrm>
          <a:prstGeom prst="rect">
            <a:avLst/>
          </a:prstGeom>
          <a:solidFill>
            <a:srgbClr val="CDDDAC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Consideration of the therapist: what is the problem?</a:t>
            </a:r>
          </a:p>
        </p:txBody>
      </p:sp>
      <p:sp>
        <p:nvSpPr>
          <p:cNvPr id="175" name="ZoneTexte 12"/>
          <p:cNvSpPr txBox="1"/>
          <p:nvPr/>
        </p:nvSpPr>
        <p:spPr>
          <a:xfrm>
            <a:off x="3520021" y="2818012"/>
            <a:ext cx="5180284" cy="942576"/>
          </a:xfrm>
          <a:prstGeom prst="rect">
            <a:avLst/>
          </a:prstGeom>
          <a:solidFill>
            <a:srgbClr val="CDDDAC"/>
          </a:solidFill>
          <a:ln w="12700">
            <a:miter lim="400000"/>
          </a:ln>
          <a:effectLst>
            <a:outerShdw sx="100000" sy="100000" kx="0" ky="0" algn="b" rotWithShape="0" blurRad="38100" dist="59003" dir="4200000">
              <a:srgbClr val="000000">
                <a:alpha val="59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New Analysis</a:t>
            </a:r>
          </a:p>
          <a:p>
            <a:pPr defTabSz="457200"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New Hypothesis</a:t>
            </a:r>
          </a:p>
        </p:txBody>
      </p:sp>
      <p:cxnSp>
        <p:nvCxnSpPr>
          <p:cNvPr id="176" name="Verbindungslinie"/>
          <p:cNvCxnSpPr>
            <a:stCxn id="174" idx="0"/>
            <a:endCxn id="175" idx="0"/>
          </p:cNvCxnSpPr>
          <p:nvPr/>
        </p:nvCxnSpPr>
        <p:spPr>
          <a:xfrm flipH="1">
            <a:off x="6110163" y="1488566"/>
            <a:ext cx="3292069" cy="1800734"/>
          </a:xfrm>
          <a:prstGeom prst="straightConnector1">
            <a:avLst/>
          </a:prstGeom>
          <a:ln w="101600" cap="rnd">
            <a:solidFill>
              <a:srgbClr val="457398"/>
            </a:solidFill>
            <a:miter lim="400000"/>
            <a:tailEnd type="arrow"/>
          </a:ln>
        </p:spPr>
      </p:cxnSp>
      <p:cxnSp>
        <p:nvCxnSpPr>
          <p:cNvPr id="177" name="Verbindungslinie"/>
          <p:cNvCxnSpPr>
            <a:stCxn id="175" idx="0"/>
            <a:endCxn id="169" idx="0"/>
          </p:cNvCxnSpPr>
          <p:nvPr/>
        </p:nvCxnSpPr>
        <p:spPr>
          <a:xfrm flipH="1">
            <a:off x="3520021" y="3289299"/>
            <a:ext cx="2590143" cy="1587501"/>
          </a:xfrm>
          <a:prstGeom prst="straightConnector1">
            <a:avLst/>
          </a:prstGeom>
          <a:ln w="101600" cap="rnd">
            <a:solidFill>
              <a:srgbClr val="457398"/>
            </a:solidFill>
            <a:miter lim="400000"/>
            <a:tailEnd type="arrow"/>
          </a:ln>
        </p:spPr>
      </p:cxnSp>
      <p:cxnSp>
        <p:nvCxnSpPr>
          <p:cNvPr id="178" name="Verbindungslinie"/>
          <p:cNvCxnSpPr>
            <a:stCxn id="173" idx="0"/>
            <a:endCxn id="171" idx="0"/>
          </p:cNvCxnSpPr>
          <p:nvPr/>
        </p:nvCxnSpPr>
        <p:spPr>
          <a:xfrm flipH="1" flipV="1">
            <a:off x="3520021" y="7781123"/>
            <a:ext cx="5882211" cy="1155308"/>
          </a:xfrm>
          <a:prstGeom prst="straightConnector1">
            <a:avLst/>
          </a:prstGeom>
          <a:ln w="101600">
            <a:solidFill>
              <a:srgbClr val="040392"/>
            </a:solidFill>
            <a:miter lim="400000"/>
            <a:headEnd type="arrow"/>
          </a:ln>
        </p:spPr>
      </p:cxnSp>
      <p:cxnSp>
        <p:nvCxnSpPr>
          <p:cNvPr id="179" name="Verbindungslinie"/>
          <p:cNvCxnSpPr>
            <a:stCxn id="170" idx="0"/>
            <a:endCxn id="171" idx="0"/>
          </p:cNvCxnSpPr>
          <p:nvPr/>
        </p:nvCxnSpPr>
        <p:spPr>
          <a:xfrm flipH="1">
            <a:off x="3520021" y="6684057"/>
            <a:ext cx="5882211" cy="1097067"/>
          </a:xfrm>
          <a:prstGeom prst="straightConnector1">
            <a:avLst/>
          </a:prstGeom>
          <a:ln w="101600">
            <a:solidFill>
              <a:srgbClr val="040392"/>
            </a:solidFill>
            <a:miter lim="400000"/>
            <a:headEnd type="arrow"/>
          </a:ln>
        </p:spPr>
      </p:cxnSp>
      <p:cxnSp>
        <p:nvCxnSpPr>
          <p:cNvPr id="180" name="Verbindungslinie"/>
          <p:cNvCxnSpPr>
            <a:stCxn id="171" idx="0"/>
            <a:endCxn id="169" idx="0"/>
          </p:cNvCxnSpPr>
          <p:nvPr/>
        </p:nvCxnSpPr>
        <p:spPr>
          <a:xfrm flipV="1">
            <a:off x="3520021" y="4876799"/>
            <a:ext cx="1" cy="2904325"/>
          </a:xfrm>
          <a:prstGeom prst="straightConnector1">
            <a:avLst/>
          </a:prstGeom>
          <a:ln w="101600">
            <a:solidFill>
              <a:srgbClr val="0C0A92"/>
            </a:solidFill>
            <a:miter lim="400000"/>
            <a:headEnd type="arrow"/>
          </a:ln>
        </p:spPr>
      </p:cxnSp>
      <p:sp>
        <p:nvSpPr>
          <p:cNvPr id="181" name="Clinical Reasoning"/>
          <p:cNvSpPr txBox="1"/>
          <p:nvPr>
            <p:ph type="ctrTitle"/>
          </p:nvPr>
        </p:nvSpPr>
        <p:spPr>
          <a:xfrm>
            <a:off x="-1" y="0"/>
            <a:ext cx="2465091" cy="433140"/>
          </a:xfrm>
          <a:prstGeom prst="rect">
            <a:avLst/>
          </a:prstGeom>
        </p:spPr>
        <p:txBody>
          <a:bodyPr/>
          <a:lstStyle>
            <a:lvl1pPr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Clinical Reasoning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9"/>
      <p:bldP build="whole" bldLvl="1" animBg="1" rev="0" advAuto="0" spid="170" grpId="6"/>
      <p:bldP build="whole" bldLvl="1" animBg="1" rev="0" advAuto="0" spid="174" grpId="8"/>
      <p:bldP build="whole" bldLvl="1" animBg="1" rev="0" advAuto="0" spid="180" grpId="1"/>
      <p:bldP build="whole" bldLvl="1" animBg="1" rev="0" advAuto="0" spid="171" grpId="2"/>
      <p:bldP build="whole" bldLvl="1" animBg="1" rev="0" advAuto="0" spid="175" grpId="10"/>
      <p:bldP build="whole" bldLvl="1" animBg="1" rev="0" advAuto="0" spid="178" grpId="3"/>
      <p:bldP build="whole" bldLvl="1" animBg="1" rev="0" advAuto="0" spid="173" grpId="4"/>
      <p:bldP build="whole" bldLvl="1" animBg="1" rev="0" advAuto="0" spid="172" grpId="7"/>
      <p:bldP build="whole" bldLvl="1" animBg="1" rev="0" advAuto="0" spid="179" grpId="5"/>
      <p:bldP build="whole" bldLvl="1" animBg="1" rev="0" advAuto="0" spid="177" grpId="1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Bildschirmfoto 2019-10-25 um 17.39.26.png" descr="Bildschirmfoto 2019-10-25 um 17.39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0" y="692150"/>
            <a:ext cx="6527800" cy="836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